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3" r:id="rId6"/>
    <p:sldId id="266" r:id="rId7"/>
    <p:sldId id="268" r:id="rId8"/>
    <p:sldId id="269" r:id="rId9"/>
    <p:sldId id="270" r:id="rId10"/>
    <p:sldId id="272" r:id="rId11"/>
    <p:sldId id="273" r:id="rId12"/>
    <p:sldId id="274" r:id="rId13"/>
    <p:sldId id="289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KNL" lastIdx="2" clrIdx="0">
    <p:extLst>
      <p:ext uri="{19B8F6BF-5375-455C-9EA6-DF929625EA0E}">
        <p15:presenceInfo xmlns:p15="http://schemas.microsoft.com/office/powerpoint/2012/main" userId="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B6242D"/>
    <a:srgbClr val="EFC3C5"/>
    <a:srgbClr val="FD9072"/>
    <a:srgbClr val="FF9393"/>
    <a:srgbClr val="EF0707"/>
    <a:srgbClr val="FCCFA4"/>
    <a:srgbClr val="FAC1BD"/>
    <a:srgbClr val="FFFFFF"/>
    <a:srgbClr val="F8A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9" autoAdjust="0"/>
    <p:restoredTop sz="96436" autoAdjust="0"/>
  </p:normalViewPr>
  <p:slideViewPr>
    <p:cSldViewPr snapToGrid="0">
      <p:cViewPr varScale="1">
        <p:scale>
          <a:sx n="98" d="100"/>
          <a:sy n="98" d="100"/>
        </p:scale>
        <p:origin x="82" y="10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3983-7665-4EBB-84DD-837EFB29DCBE}" type="datetimeFigureOut">
              <a:rPr lang="en-US" smtClean="0"/>
              <a:t>2022-12-06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44C7-B06B-4603-AD74-D6E66CAAA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44C7-B06B-4603-AD74-D6E66CAAA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water: ultraviolet, longer infrared wavelength </a:t>
            </a:r>
            <a:r>
              <a:rPr lang="ko-KR" altLang="en-US" dirty="0"/>
              <a:t>잘 흡수</a:t>
            </a:r>
            <a:r>
              <a:rPr lang="en-US" altLang="ko-KR" dirty="0"/>
              <a:t>; melanin:  shorter wavelength </a:t>
            </a:r>
            <a:r>
              <a:rPr lang="ko-KR" altLang="en-US" dirty="0"/>
              <a:t>잘 흡수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44C7-B06B-4603-AD74-D6E66CAAA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dicrotic notch: compliant artery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44C7-B06B-4603-AD74-D6E66CAAA6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blood pressure wave</a:t>
            </a:r>
            <a:r>
              <a:rPr lang="en-US" dirty="0">
                <a:sym typeface="Wingdings" panose="05000000000000000000" pitchFamily="2" charset="2"/>
              </a:rPr>
              <a:t> algorithm simulated blood volume wave,  vs measured blood volume wave (PPG)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44C7-B06B-4603-AD74-D6E66CAAA6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2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3506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0694"/>
            <a:ext cx="6858000" cy="1655762"/>
          </a:xfrm>
        </p:spPr>
        <p:txBody>
          <a:bodyPr anchor="b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4572001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텍스트 개체 틀 9"/>
          <p:cNvSpPr>
            <a:spLocks noGrp="1"/>
          </p:cNvSpPr>
          <p:nvPr>
            <p:ph type="body" sz="quarter" idx="14"/>
          </p:nvPr>
        </p:nvSpPr>
        <p:spPr>
          <a:xfrm>
            <a:off x="4572000" y="0"/>
            <a:ext cx="4572000" cy="3416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22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텍스트 개체 틀 9">
            <a:extLst>
              <a:ext uri="{FF2B5EF4-FFF2-40B4-BE49-F238E27FC236}">
                <a16:creationId xmlns:a16="http://schemas.microsoft.com/office/drawing/2014/main" id="{6E2F2FE8-BD78-4800-87BC-BC86033AF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4572001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E53E7B44-44AD-4A20-8760-DBD78E2C9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0"/>
            <a:ext cx="4572000" cy="3416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18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04" y="1470445"/>
            <a:ext cx="8857592" cy="49530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CD4EE16-3A34-45F3-9325-534BFF210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204" y="139603"/>
            <a:ext cx="8857592" cy="119509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9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04" y="139603"/>
            <a:ext cx="8857592" cy="119509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F919D8-1DE0-44CC-978B-D3AC8DA53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A52E9A-5E9F-41DF-8F73-A392A0DDF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04" y="139603"/>
            <a:ext cx="8857592" cy="119509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204" y="1472813"/>
            <a:ext cx="4371646" cy="485818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2813"/>
            <a:ext cx="4371646" cy="485818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D43215B-10BD-4C99-8B79-8FC2CF32F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9150" y="6449072"/>
            <a:ext cx="4371646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D43215B-10BD-4C99-8B79-8FC2CF32F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204" y="6449072"/>
            <a:ext cx="4371646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65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204" y="2107208"/>
            <a:ext cx="4371646" cy="422379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297"/>
            <a:ext cx="437164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208"/>
            <a:ext cx="4371646" cy="422379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204" y="139603"/>
            <a:ext cx="8857592" cy="1195098"/>
          </a:xfrm>
        </p:spPr>
        <p:txBody>
          <a:bodyPr anchor="t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3204" y="1283297"/>
            <a:ext cx="437164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D43215B-10BD-4C99-8B79-8FC2CF32F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9150" y="6449072"/>
            <a:ext cx="4371646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43215B-10BD-4C99-8B79-8FC2CF32F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204" y="6449072"/>
            <a:ext cx="4371646" cy="258532"/>
          </a:xfrm>
        </p:spPr>
        <p:txBody>
          <a:bodyPr wrap="square" anchor="b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D77FB-33A5-4850-9E19-A62E4DD5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E93CD-B184-442E-B69A-E49AEB83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3390493D-F6CA-4A15-AA11-AE0DB04F09AE}"/>
              </a:ext>
            </a:extLst>
          </p:cNvPr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84D66C-BE26-4D16-A60E-AB090A4AF617}"/>
              </a:ext>
            </a:extLst>
          </p:cNvPr>
          <p:cNvSpPr txBox="1">
            <a:spLocks/>
          </p:cNvSpPr>
          <p:nvPr/>
        </p:nvSpPr>
        <p:spPr>
          <a:xfrm>
            <a:off x="3595358" y="6449072"/>
            <a:ext cx="5405438" cy="2238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571AD-BECD-4F37-8C96-92C2E6D74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8" y="6702616"/>
            <a:ext cx="1451797" cy="131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F52A6-98E8-4FB0-9515-B9C34AFCA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34" y="6702214"/>
            <a:ext cx="1451797" cy="1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52A-BD3C-4750-B91A-60632DF2E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09" y="1373506"/>
            <a:ext cx="8250382" cy="2387600"/>
          </a:xfrm>
        </p:spPr>
        <p:txBody>
          <a:bodyPr>
            <a:noAutofit/>
          </a:bodyPr>
          <a:lstStyle/>
          <a:p>
            <a:r>
              <a:rPr lang="en-US" altLang="ko-KR" sz="4800" dirty="0">
                <a:solidFill>
                  <a:srgbClr val="0070C0"/>
                </a:solidFill>
                <a:latin typeface="+mj-lt"/>
              </a:rPr>
              <a:t>Basic Concept and Clinical Implication of PPG (</a:t>
            </a:r>
            <a:r>
              <a:rPr lang="en-US" altLang="ko-KR" sz="4800" dirty="0" err="1">
                <a:solidFill>
                  <a:srgbClr val="0070C0"/>
                </a:solidFill>
                <a:latin typeface="+mj-lt"/>
              </a:rPr>
              <a:t>Photoplethysmogram</a:t>
            </a:r>
            <a:r>
              <a:rPr lang="en-US" altLang="ko-KR" sz="4800" dirty="0">
                <a:solidFill>
                  <a:srgbClr val="0070C0"/>
                </a:solidFill>
                <a:latin typeface="+mj-lt"/>
              </a:rPr>
              <a:t>)</a:t>
            </a:r>
            <a:endParaRPr lang="en-US" sz="4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9B4D6-7449-4FE5-A2B9-12C8FEBD9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Kwang-No Lee, MD, PhD</a:t>
            </a:r>
          </a:p>
          <a:p>
            <a:r>
              <a:rPr lang="en-US" dirty="0"/>
              <a:t>Department of Cardiology</a:t>
            </a:r>
          </a:p>
          <a:p>
            <a:r>
              <a:rPr lang="en-US" sz="2400" dirty="0"/>
              <a:t>Ajou University Hospital</a:t>
            </a:r>
          </a:p>
          <a:p>
            <a:r>
              <a:rPr lang="en-US" sz="2400" dirty="0"/>
              <a:t>Ajou University School of Medicine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690AC-1456-4F64-8562-8A4C9194D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4572001" cy="341632"/>
          </a:xfrm>
        </p:spPr>
        <p:txBody>
          <a:bodyPr/>
          <a:lstStyle/>
          <a:p>
            <a:r>
              <a:rPr lang="en-US" altLang="ko-KR" sz="1800" dirty="0">
                <a:effectLst/>
                <a:ea typeface="맑은 고딕" panose="020B0503020000020004" pitchFamily="50" charset="-127"/>
                <a:cs typeface="Calibri" panose="020F0502020204030204" pitchFamily="34" charset="0"/>
              </a:rPr>
              <a:t>KSHNE 2022 Symposium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94B25-86F2-41B2-B306-EAED07E95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0"/>
            <a:ext cx="4572000" cy="7745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December 10</a:t>
            </a:r>
            <a:r>
              <a:rPr lang="en-US" baseline="30000" dirty="0"/>
              <a:t>th</a:t>
            </a:r>
            <a:r>
              <a:rPr lang="en-US" dirty="0"/>
              <a:t>, 2022 10:15 ~ 10:30</a:t>
            </a:r>
          </a:p>
          <a:p>
            <a:pPr>
              <a:lnSpc>
                <a:spcPct val="100000"/>
              </a:lnSpc>
            </a:pPr>
            <a:r>
              <a:rPr lang="ko-KR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이화여자대학교</a:t>
            </a:r>
            <a:r>
              <a:rPr lang="ko-KR" sz="1800" dirty="0">
                <a:effectLst/>
                <a:ea typeface="Calibri" panose="020F0502020204030204" pitchFamily="34" charset="0"/>
              </a:rPr>
              <a:t> </a:t>
            </a:r>
            <a:r>
              <a:rPr lang="ko-KR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의과대학</a:t>
            </a:r>
            <a:r>
              <a:rPr lang="ko-KR" sz="1800" dirty="0">
                <a:effectLst/>
                <a:ea typeface="Calibri" panose="020F0502020204030204" pitchFamily="34" charset="0"/>
              </a:rPr>
              <a:t> </a:t>
            </a:r>
            <a:r>
              <a:rPr lang="ko-KR" sz="1800" dirty="0" err="1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계림홀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1A59-3890-45F8-B4DE-BDC63684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Wave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7CF3A-D4B6-4428-8BCB-CA61C9D01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282872"/>
            <a:ext cx="8857592" cy="424732"/>
          </a:xfrm>
        </p:spPr>
        <p:txBody>
          <a:bodyPr/>
          <a:lstStyle/>
          <a:p>
            <a:r>
              <a:rPr lang="en-US" dirty="0"/>
              <a:t>Allen J et al. </a:t>
            </a:r>
            <a:r>
              <a:rPr lang="en-US" dirty="0" err="1"/>
              <a:t>Physiol</a:t>
            </a:r>
            <a:r>
              <a:rPr lang="en-US" dirty="0"/>
              <a:t> Meas. 2000 Aug;21(3):369-77.</a:t>
            </a:r>
          </a:p>
          <a:p>
            <a:r>
              <a:rPr lang="en-US" dirty="0" err="1"/>
              <a:t>Takazawa</a:t>
            </a:r>
            <a:r>
              <a:rPr lang="en-US" dirty="0"/>
              <a:t> K et al. Hypertension. 1998 Aug;32(2):365-70.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5290A-0490-430B-A704-F2CDEBF65FE3}"/>
              </a:ext>
            </a:extLst>
          </p:cNvPr>
          <p:cNvSpPr txBox="1"/>
          <p:nvPr/>
        </p:nvSpPr>
        <p:spPr>
          <a:xfrm>
            <a:off x="143204" y="1004415"/>
            <a:ext cx="8341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Principal component analysis (decomposing and regeneration)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65C758-6417-45AA-AF9A-B145A7872C75}"/>
              </a:ext>
            </a:extLst>
          </p:cNvPr>
          <p:cNvGrpSpPr>
            <a:grpSpLocks noChangeAspect="1"/>
          </p:cNvGrpSpPr>
          <p:nvPr/>
        </p:nvGrpSpPr>
        <p:grpSpPr>
          <a:xfrm>
            <a:off x="522606" y="1404526"/>
            <a:ext cx="2617758" cy="2110780"/>
            <a:chOff x="319406" y="0"/>
            <a:chExt cx="850518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126E1C-10D7-4320-8636-3A8628A1B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406" y="0"/>
              <a:ext cx="8505188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E80E5B-341C-4F36-A060-DA8979A7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110" y="369891"/>
              <a:ext cx="5273964" cy="255803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7EF28-5B43-44A2-8D7F-3DD4BE1F3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121" y="1432573"/>
            <a:ext cx="2617758" cy="2023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22E0F0-BCC7-4A97-BDC6-2768C29DC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636" y="1432573"/>
            <a:ext cx="2617759" cy="2044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E3FF4E-194E-4A17-AB32-306541F5BE7D}"/>
              </a:ext>
            </a:extLst>
          </p:cNvPr>
          <p:cNvSpPr txBox="1"/>
          <p:nvPr/>
        </p:nvSpPr>
        <p:spPr>
          <a:xfrm>
            <a:off x="143204" y="3515306"/>
            <a:ext cx="520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 differentiation (acceleration PPG)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C64FA6-4DD3-4A7B-A3D9-C593F25BD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6" y="3915416"/>
            <a:ext cx="2002850" cy="1667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5FD9A1-33B5-4C87-A3E7-E15A75D7A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635" y="3913487"/>
            <a:ext cx="3013239" cy="2044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9C9E57-0C5F-43A6-863D-BD8939D47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054" y="3913487"/>
            <a:ext cx="2851246" cy="20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5430-9E22-4877-91D2-2C26D622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Applications</a:t>
            </a:r>
            <a:br>
              <a:rPr lang="en-US" dirty="0"/>
            </a:br>
            <a:r>
              <a:rPr lang="en-US" sz="3200" dirty="0"/>
              <a:t>: </a:t>
            </a:r>
            <a:r>
              <a:rPr lang="en-US" sz="3200" dirty="0">
                <a:solidFill>
                  <a:srgbClr val="0070C0"/>
                </a:solidFill>
              </a:rPr>
              <a:t>Blood Oxygen Saturation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C4B78-4E50-4111-95B9-BAFAE88C6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/>
          <a:lstStyle/>
          <a:p>
            <a:r>
              <a:rPr lang="en-US" dirty="0" err="1"/>
              <a:t>Mannheimer</a:t>
            </a:r>
            <a:r>
              <a:rPr lang="en-US" dirty="0"/>
              <a:t> PD et al. IEEE Trans Biomed Eng. 1997 Mar;44(3):148-58.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23AD0-320F-4F5A-A1F2-220EEA95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4" y="2516910"/>
            <a:ext cx="4428796" cy="268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6AFA7-1671-4796-A86E-E60FABDF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57" y="2516910"/>
            <a:ext cx="3991739" cy="2930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EA9717-ADD7-4C5D-AF8E-FC90688B1D8D}"/>
              </a:ext>
            </a:extLst>
          </p:cNvPr>
          <p:cNvSpPr txBox="1"/>
          <p:nvPr/>
        </p:nvSpPr>
        <p:spPr>
          <a:xfrm>
            <a:off x="143204" y="1888860"/>
            <a:ext cx="442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Absorption coefficient versus wavelength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C77CFD-B2E5-4BE2-ADA6-A93669D9E500}"/>
              </a:ext>
            </a:extLst>
          </p:cNvPr>
          <p:cNvSpPr txBox="1"/>
          <p:nvPr/>
        </p:nvSpPr>
        <p:spPr>
          <a:xfrm>
            <a:off x="4897966" y="1888860"/>
            <a:ext cx="4102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Empirical relationship between arterial saturation and </a:t>
            </a:r>
            <a:r>
              <a:rPr lang="en-US" dirty="0">
                <a:solidFill>
                  <a:srgbClr val="0070C0"/>
                </a:solidFill>
              </a:rPr>
              <a:t>‘</a:t>
            </a:r>
            <a:r>
              <a:rPr lang="en-US" dirty="0" err="1">
                <a:solidFill>
                  <a:srgbClr val="0070C0"/>
                </a:solidFill>
              </a:rPr>
              <a:t>red:infrared</a:t>
            </a:r>
            <a:r>
              <a:rPr lang="en-US" dirty="0">
                <a:solidFill>
                  <a:srgbClr val="0070C0"/>
                </a:solidFill>
              </a:rPr>
              <a:t>’ ratio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BD851C-BBD4-4BF4-9EE1-48FD42CF4A38}"/>
              </a:ext>
            </a:extLst>
          </p:cNvPr>
          <p:cNvSpPr/>
          <p:nvPr/>
        </p:nvSpPr>
        <p:spPr>
          <a:xfrm>
            <a:off x="601133" y="3488267"/>
            <a:ext cx="3213100" cy="618563"/>
          </a:xfrm>
          <a:custGeom>
            <a:avLst/>
            <a:gdLst>
              <a:gd name="connsiteX0" fmla="*/ 0 w 3213100"/>
              <a:gd name="connsiteY0" fmla="*/ 0 h 618563"/>
              <a:gd name="connsiteX1" fmla="*/ 114300 w 3213100"/>
              <a:gd name="connsiteY1" fmla="*/ 245533 h 618563"/>
              <a:gd name="connsiteX2" fmla="*/ 325967 w 3213100"/>
              <a:gd name="connsiteY2" fmla="*/ 512233 h 618563"/>
              <a:gd name="connsiteX3" fmla="*/ 575734 w 3213100"/>
              <a:gd name="connsiteY3" fmla="*/ 613833 h 618563"/>
              <a:gd name="connsiteX4" fmla="*/ 876300 w 3213100"/>
              <a:gd name="connsiteY4" fmla="*/ 592666 h 618563"/>
              <a:gd name="connsiteX5" fmla="*/ 1147234 w 3213100"/>
              <a:gd name="connsiteY5" fmla="*/ 512233 h 618563"/>
              <a:gd name="connsiteX6" fmla="*/ 1502834 w 3213100"/>
              <a:gd name="connsiteY6" fmla="*/ 376766 h 618563"/>
              <a:gd name="connsiteX7" fmla="*/ 1816100 w 3213100"/>
              <a:gd name="connsiteY7" fmla="*/ 283633 h 618563"/>
              <a:gd name="connsiteX8" fmla="*/ 2315634 w 3213100"/>
              <a:gd name="connsiteY8" fmla="*/ 228600 h 618563"/>
              <a:gd name="connsiteX9" fmla="*/ 2849034 w 3213100"/>
              <a:gd name="connsiteY9" fmla="*/ 241300 h 618563"/>
              <a:gd name="connsiteX10" fmla="*/ 3213100 w 3213100"/>
              <a:gd name="connsiteY10" fmla="*/ 279400 h 61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3100" h="618563">
                <a:moveTo>
                  <a:pt x="0" y="0"/>
                </a:moveTo>
                <a:cubicBezTo>
                  <a:pt x="29986" y="80080"/>
                  <a:pt x="59972" y="160161"/>
                  <a:pt x="114300" y="245533"/>
                </a:cubicBezTo>
                <a:cubicBezTo>
                  <a:pt x="168628" y="330905"/>
                  <a:pt x="249061" y="450850"/>
                  <a:pt x="325967" y="512233"/>
                </a:cubicBezTo>
                <a:cubicBezTo>
                  <a:pt x="402873" y="573616"/>
                  <a:pt x="484012" y="600428"/>
                  <a:pt x="575734" y="613833"/>
                </a:cubicBezTo>
                <a:cubicBezTo>
                  <a:pt x="667456" y="627239"/>
                  <a:pt x="781050" y="609599"/>
                  <a:pt x="876300" y="592666"/>
                </a:cubicBezTo>
                <a:cubicBezTo>
                  <a:pt x="971550" y="575733"/>
                  <a:pt x="1042812" y="548216"/>
                  <a:pt x="1147234" y="512233"/>
                </a:cubicBezTo>
                <a:cubicBezTo>
                  <a:pt x="1251656" y="476250"/>
                  <a:pt x="1391356" y="414866"/>
                  <a:pt x="1502834" y="376766"/>
                </a:cubicBezTo>
                <a:cubicBezTo>
                  <a:pt x="1614312" y="338666"/>
                  <a:pt x="1680633" y="308327"/>
                  <a:pt x="1816100" y="283633"/>
                </a:cubicBezTo>
                <a:cubicBezTo>
                  <a:pt x="1951567" y="258939"/>
                  <a:pt x="2143478" y="235655"/>
                  <a:pt x="2315634" y="228600"/>
                </a:cubicBezTo>
                <a:cubicBezTo>
                  <a:pt x="2487790" y="221545"/>
                  <a:pt x="2699457" y="232833"/>
                  <a:pt x="2849034" y="241300"/>
                </a:cubicBezTo>
                <a:cubicBezTo>
                  <a:pt x="2998611" y="249767"/>
                  <a:pt x="3105855" y="264583"/>
                  <a:pt x="3213100" y="27940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4E51EA-A786-45C0-ABE3-53FC05C930A4}"/>
              </a:ext>
            </a:extLst>
          </p:cNvPr>
          <p:cNvSpPr/>
          <p:nvPr/>
        </p:nvSpPr>
        <p:spPr>
          <a:xfrm>
            <a:off x="609600" y="2983345"/>
            <a:ext cx="3144982" cy="1260764"/>
          </a:xfrm>
          <a:custGeom>
            <a:avLst/>
            <a:gdLst>
              <a:gd name="connsiteX0" fmla="*/ 0 w 3144982"/>
              <a:gd name="connsiteY0" fmla="*/ 0 h 1260764"/>
              <a:gd name="connsiteX1" fmla="*/ 69273 w 3144982"/>
              <a:gd name="connsiteY1" fmla="*/ 189346 h 1260764"/>
              <a:gd name="connsiteX2" fmla="*/ 193964 w 3144982"/>
              <a:gd name="connsiteY2" fmla="*/ 286328 h 1260764"/>
              <a:gd name="connsiteX3" fmla="*/ 429491 w 3144982"/>
              <a:gd name="connsiteY3" fmla="*/ 397164 h 1260764"/>
              <a:gd name="connsiteX4" fmla="*/ 669636 w 3144982"/>
              <a:gd name="connsiteY4" fmla="*/ 484910 h 1260764"/>
              <a:gd name="connsiteX5" fmla="*/ 858982 w 3144982"/>
              <a:gd name="connsiteY5" fmla="*/ 609600 h 1260764"/>
              <a:gd name="connsiteX6" fmla="*/ 1011382 w 3144982"/>
              <a:gd name="connsiteY6" fmla="*/ 678873 h 1260764"/>
              <a:gd name="connsiteX7" fmla="*/ 1057564 w 3144982"/>
              <a:gd name="connsiteY7" fmla="*/ 697346 h 1260764"/>
              <a:gd name="connsiteX8" fmla="*/ 1168400 w 3144982"/>
              <a:gd name="connsiteY8" fmla="*/ 641928 h 1260764"/>
              <a:gd name="connsiteX9" fmla="*/ 1237673 w 3144982"/>
              <a:gd name="connsiteY9" fmla="*/ 614219 h 1260764"/>
              <a:gd name="connsiteX10" fmla="*/ 1316182 w 3144982"/>
              <a:gd name="connsiteY10" fmla="*/ 646546 h 1260764"/>
              <a:gd name="connsiteX11" fmla="*/ 1440873 w 3144982"/>
              <a:gd name="connsiteY11" fmla="*/ 762000 h 1260764"/>
              <a:gd name="connsiteX12" fmla="*/ 1653309 w 3144982"/>
              <a:gd name="connsiteY12" fmla="*/ 858982 h 1260764"/>
              <a:gd name="connsiteX13" fmla="*/ 1921164 w 3144982"/>
              <a:gd name="connsiteY13" fmla="*/ 872837 h 1260764"/>
              <a:gd name="connsiteX14" fmla="*/ 2239818 w 3144982"/>
              <a:gd name="connsiteY14" fmla="*/ 826655 h 1260764"/>
              <a:gd name="connsiteX15" fmla="*/ 2521527 w 3144982"/>
              <a:gd name="connsiteY15" fmla="*/ 845128 h 1260764"/>
              <a:gd name="connsiteX16" fmla="*/ 2840182 w 3144982"/>
              <a:gd name="connsiteY16" fmla="*/ 942110 h 1260764"/>
              <a:gd name="connsiteX17" fmla="*/ 3057236 w 3144982"/>
              <a:gd name="connsiteY17" fmla="*/ 1117600 h 1260764"/>
              <a:gd name="connsiteX18" fmla="*/ 3144982 w 3144982"/>
              <a:gd name="connsiteY18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4982" h="1260764">
                <a:moveTo>
                  <a:pt x="0" y="0"/>
                </a:moveTo>
                <a:cubicBezTo>
                  <a:pt x="18473" y="70812"/>
                  <a:pt x="36946" y="141625"/>
                  <a:pt x="69273" y="189346"/>
                </a:cubicBezTo>
                <a:cubicBezTo>
                  <a:pt x="101600" y="237067"/>
                  <a:pt x="133928" y="251692"/>
                  <a:pt x="193964" y="286328"/>
                </a:cubicBezTo>
                <a:cubicBezTo>
                  <a:pt x="254000" y="320964"/>
                  <a:pt x="350212" y="364067"/>
                  <a:pt x="429491" y="397164"/>
                </a:cubicBezTo>
                <a:cubicBezTo>
                  <a:pt x="508770" y="430261"/>
                  <a:pt x="598054" y="449504"/>
                  <a:pt x="669636" y="484910"/>
                </a:cubicBezTo>
                <a:cubicBezTo>
                  <a:pt x="741218" y="520316"/>
                  <a:pt x="802024" y="577273"/>
                  <a:pt x="858982" y="609600"/>
                </a:cubicBezTo>
                <a:cubicBezTo>
                  <a:pt x="915940" y="641927"/>
                  <a:pt x="978285" y="664249"/>
                  <a:pt x="1011382" y="678873"/>
                </a:cubicBezTo>
                <a:cubicBezTo>
                  <a:pt x="1044479" y="693497"/>
                  <a:pt x="1031394" y="703504"/>
                  <a:pt x="1057564" y="697346"/>
                </a:cubicBezTo>
                <a:cubicBezTo>
                  <a:pt x="1083734" y="691189"/>
                  <a:pt x="1138382" y="655782"/>
                  <a:pt x="1168400" y="641928"/>
                </a:cubicBezTo>
                <a:cubicBezTo>
                  <a:pt x="1198418" y="628074"/>
                  <a:pt x="1213043" y="613449"/>
                  <a:pt x="1237673" y="614219"/>
                </a:cubicBezTo>
                <a:cubicBezTo>
                  <a:pt x="1262303" y="614989"/>
                  <a:pt x="1282315" y="621916"/>
                  <a:pt x="1316182" y="646546"/>
                </a:cubicBezTo>
                <a:cubicBezTo>
                  <a:pt x="1350049" y="671176"/>
                  <a:pt x="1384685" y="726594"/>
                  <a:pt x="1440873" y="762000"/>
                </a:cubicBezTo>
                <a:cubicBezTo>
                  <a:pt x="1497061" y="797406"/>
                  <a:pt x="1573261" y="840509"/>
                  <a:pt x="1653309" y="858982"/>
                </a:cubicBezTo>
                <a:cubicBezTo>
                  <a:pt x="1733357" y="877455"/>
                  <a:pt x="1823413" y="878225"/>
                  <a:pt x="1921164" y="872837"/>
                </a:cubicBezTo>
                <a:cubicBezTo>
                  <a:pt x="2018915" y="867449"/>
                  <a:pt x="2139757" y="831273"/>
                  <a:pt x="2239818" y="826655"/>
                </a:cubicBezTo>
                <a:cubicBezTo>
                  <a:pt x="2339879" y="822037"/>
                  <a:pt x="2421466" y="825886"/>
                  <a:pt x="2521527" y="845128"/>
                </a:cubicBezTo>
                <a:cubicBezTo>
                  <a:pt x="2621588" y="864370"/>
                  <a:pt x="2750897" y="896698"/>
                  <a:pt x="2840182" y="942110"/>
                </a:cubicBezTo>
                <a:cubicBezTo>
                  <a:pt x="2929467" y="987522"/>
                  <a:pt x="3006436" y="1064491"/>
                  <a:pt x="3057236" y="1117600"/>
                </a:cubicBezTo>
                <a:cubicBezTo>
                  <a:pt x="3108036" y="1170709"/>
                  <a:pt x="3126509" y="1215736"/>
                  <a:pt x="3144982" y="1260764"/>
                </a:cubicBezTo>
              </a:path>
            </a:pathLst>
          </a:custGeom>
          <a:noFill/>
          <a:ln w="50800">
            <a:solidFill>
              <a:srgbClr val="00B0F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6C7CF4-2406-45BC-BDFA-8EE52A29D1BB}"/>
              </a:ext>
            </a:extLst>
          </p:cNvPr>
          <p:cNvSpPr txBox="1"/>
          <p:nvPr/>
        </p:nvSpPr>
        <p:spPr>
          <a:xfrm>
            <a:off x="143203" y="5457511"/>
            <a:ext cx="8820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highlight>
                  <a:srgbClr val="C0C0C0"/>
                </a:highlight>
              </a:rPr>
              <a:t>Limitations</a:t>
            </a:r>
            <a:r>
              <a:rPr lang="en-US" i="1" dirty="0"/>
              <a:t>: </a:t>
            </a:r>
            <a:r>
              <a:rPr lang="en-US" i="1" dirty="0" err="1"/>
              <a:t>dyshaemoglobinaemias</a:t>
            </a:r>
            <a:r>
              <a:rPr lang="en-US" i="1" dirty="0"/>
              <a:t>, decreased accuracy at low saturation levels, site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18139E-C2CD-45E8-AC61-A2136987674C}"/>
                  </a:ext>
                </a:extLst>
              </p:cNvPr>
              <p:cNvSpPr txBox="1"/>
              <p:nvPr/>
            </p:nvSpPr>
            <p:spPr>
              <a:xfrm>
                <a:off x="6631709" y="2769582"/>
                <a:ext cx="2369086" cy="610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660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660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940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940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18139E-C2CD-45E8-AC61-A2136987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709" y="2769582"/>
                <a:ext cx="2369086" cy="610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89191A0-3E34-42B2-8037-59CE649B5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760" y="3424254"/>
            <a:ext cx="1147661" cy="1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3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5430-9E22-4877-91D2-2C26D622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Applications</a:t>
            </a:r>
            <a:br>
              <a:rPr lang="en-US" dirty="0"/>
            </a:br>
            <a:r>
              <a:rPr lang="en-US" sz="3200" dirty="0"/>
              <a:t>: </a:t>
            </a:r>
            <a:r>
              <a:rPr lang="en-US" sz="3200" dirty="0">
                <a:solidFill>
                  <a:srgbClr val="0070C0"/>
                </a:solidFill>
              </a:rPr>
              <a:t>Heart 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C4B78-4E50-4111-95B9-BAFAE88C6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282872"/>
            <a:ext cx="8857592" cy="424732"/>
          </a:xfrm>
        </p:spPr>
        <p:txBody>
          <a:bodyPr/>
          <a:lstStyle/>
          <a:p>
            <a:r>
              <a:rPr lang="en-US" dirty="0"/>
              <a:t>Nakajima K et al. Med </a:t>
            </a:r>
            <a:r>
              <a:rPr lang="en-US" dirty="0" err="1"/>
              <a:t>Eng</a:t>
            </a:r>
            <a:r>
              <a:rPr lang="en-US" dirty="0"/>
              <a:t> Phys. 1996 Jul;18(5):365-72.</a:t>
            </a:r>
          </a:p>
          <a:p>
            <a:r>
              <a:rPr lang="en-US" dirty="0"/>
              <a:t>Yan YS et al. J </a:t>
            </a:r>
            <a:r>
              <a:rPr lang="en-US" dirty="0" err="1"/>
              <a:t>Neuroeng</a:t>
            </a:r>
            <a:r>
              <a:rPr lang="en-US" dirty="0"/>
              <a:t> </a:t>
            </a:r>
            <a:r>
              <a:rPr lang="en-US" dirty="0" err="1"/>
              <a:t>Rehabil</a:t>
            </a:r>
            <a:r>
              <a:rPr lang="en-US" dirty="0"/>
              <a:t>. 2005 Mar 1;2(1):3.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E18286-66D3-4DA5-90D0-1C1F05501546}"/>
              </a:ext>
            </a:extLst>
          </p:cNvPr>
          <p:cNvSpPr txBox="1"/>
          <p:nvPr/>
        </p:nvSpPr>
        <p:spPr>
          <a:xfrm>
            <a:off x="143204" y="2446003"/>
            <a:ext cx="442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Simple digital filtering and zero crossing detection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D60D24A8-9017-4E5C-9F2C-3CD61EFB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6" y="4282859"/>
            <a:ext cx="2102112" cy="2092365"/>
          </a:xfrm>
          <a:prstGeom prst="rect">
            <a:avLst/>
          </a:prstGeom>
        </p:spPr>
      </p:pic>
      <p:pic>
        <p:nvPicPr>
          <p:cNvPr id="1026" name="Picture 2" descr="ECG and PPG signals in one plot | Download Scientific Diagram">
            <a:extLst>
              <a:ext uri="{FF2B5EF4-FFF2-40B4-BE49-F238E27FC236}">
                <a16:creationId xmlns:a16="http://schemas.microsoft.com/office/drawing/2014/main" id="{92AAA2CD-3BCB-4B0F-8299-E69ED477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19" y="848713"/>
            <a:ext cx="5096595" cy="10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BB2E2D-CF47-4AC9-B745-D6BE85A44A78}"/>
              </a:ext>
            </a:extLst>
          </p:cNvPr>
          <p:cNvSpPr txBox="1"/>
          <p:nvPr/>
        </p:nvSpPr>
        <p:spPr>
          <a:xfrm rot="20132054">
            <a:off x="3560772" y="1206049"/>
            <a:ext cx="418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Movement artefact,</a:t>
            </a:r>
          </a:p>
        </p:txBody>
      </p: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7EDA4CA6-A720-42C4-90BC-3DB739C3E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70" y="3128821"/>
            <a:ext cx="3796985" cy="1117551"/>
          </a:xfrm>
          <a:prstGeom prst="rect">
            <a:avLst/>
          </a:prstGeom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BDF1A2C3-0976-4379-84F9-3C02CB7012AC}"/>
              </a:ext>
            </a:extLst>
          </p:cNvPr>
          <p:cNvSpPr txBox="1"/>
          <p:nvPr/>
        </p:nvSpPr>
        <p:spPr>
          <a:xfrm>
            <a:off x="198585" y="3598605"/>
            <a:ext cx="364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263B74-E461-4316-B1CD-FEB3864ECB9B}"/>
              </a:ext>
            </a:extLst>
          </p:cNvPr>
          <p:cNvSpPr txBox="1"/>
          <p:nvPr/>
        </p:nvSpPr>
        <p:spPr>
          <a:xfrm>
            <a:off x="83130" y="3838418"/>
            <a:ext cx="511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 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56D8EF65-F982-4F9E-8738-0929230C39BF}"/>
              </a:ext>
            </a:extLst>
          </p:cNvPr>
          <p:cNvSpPr/>
          <p:nvPr/>
        </p:nvSpPr>
        <p:spPr>
          <a:xfrm>
            <a:off x="512824" y="3784469"/>
            <a:ext cx="3796985" cy="349874"/>
          </a:xfrm>
          <a:prstGeom prst="rect">
            <a:avLst/>
          </a:prstGeom>
          <a:solidFill>
            <a:srgbClr val="00B0F0">
              <a:alpha val="30000"/>
            </a:srgbClr>
          </a:solidFill>
          <a:ln w="12700">
            <a:noFill/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31403F-6342-4793-B426-CF81EF252C45}"/>
              </a:ext>
            </a:extLst>
          </p:cNvPr>
          <p:cNvSpPr txBox="1"/>
          <p:nvPr/>
        </p:nvSpPr>
        <p:spPr>
          <a:xfrm>
            <a:off x="4566092" y="2446003"/>
            <a:ext cx="4434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Time-frequency techniques </a:t>
            </a:r>
            <a:r>
              <a:rPr lang="en-US" dirty="0"/>
              <a:t>vs. </a:t>
            </a:r>
            <a:r>
              <a:rPr lang="en-US" sz="1800" dirty="0"/>
              <a:t>traditional approaches</a:t>
            </a:r>
            <a:r>
              <a:rPr lang="en-US" dirty="0"/>
              <a:t> </a:t>
            </a: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A48BE06E-E445-4C59-A05F-B024E6814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844" y="3092334"/>
            <a:ext cx="3004192" cy="266306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0866423-2387-4B1F-B9BD-79C04D718374}"/>
              </a:ext>
            </a:extLst>
          </p:cNvPr>
          <p:cNvSpPr txBox="1"/>
          <p:nvPr/>
        </p:nvSpPr>
        <p:spPr>
          <a:xfrm>
            <a:off x="7934036" y="3165502"/>
            <a:ext cx="1060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Weighted moving average (WMA); Fast Fourier transform (FFT); </a:t>
            </a:r>
            <a:r>
              <a:rPr lang="en-US" sz="900" dirty="0">
                <a:solidFill>
                  <a:srgbClr val="0070C0"/>
                </a:solidFill>
              </a:rPr>
              <a:t>Smoothed </a:t>
            </a:r>
            <a:r>
              <a:rPr lang="en-US" sz="900" dirty="0" err="1">
                <a:solidFill>
                  <a:srgbClr val="0070C0"/>
                </a:solidFill>
              </a:rPr>
              <a:t>psuedo</a:t>
            </a:r>
            <a:r>
              <a:rPr lang="en-US" sz="900" dirty="0">
                <a:solidFill>
                  <a:srgbClr val="0070C0"/>
                </a:solidFill>
              </a:rPr>
              <a:t> Wigner-Ville distribution (SPWVD)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5B3448-4184-4B23-AFF9-37DF6BB9EB41}"/>
              </a:ext>
            </a:extLst>
          </p:cNvPr>
          <p:cNvSpPr txBox="1"/>
          <p:nvPr/>
        </p:nvSpPr>
        <p:spPr>
          <a:xfrm rot="20132054">
            <a:off x="3654687" y="1149967"/>
            <a:ext cx="418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Cardiac arrhythmia</a:t>
            </a:r>
          </a:p>
        </p:txBody>
      </p:sp>
    </p:spTree>
    <p:extLst>
      <p:ext uri="{BB962C8B-B14F-4D97-AF65-F5344CB8AC3E}">
        <p14:creationId xmlns:p14="http://schemas.microsoft.com/office/powerpoint/2010/main" val="29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9" grpId="1"/>
      <p:bldP spid="1043" grpId="0"/>
      <p:bldP spid="54" grpId="0"/>
      <p:bldP spid="1044" grpId="0" animBg="1"/>
      <p:bldP spid="56" grpId="0"/>
      <p:bldP spid="65" grpId="0"/>
      <p:bldP spid="69" grpId="0"/>
      <p:bldP spid="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55BB-E45F-44C7-9906-BA1E02AC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Arrhythmia Discrimination Using a Smart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24E2-A0FD-4636-94EC-6B6FFAB8B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/>
          <a:lstStyle/>
          <a:p>
            <a:r>
              <a:rPr lang="en-US" dirty="0" err="1"/>
              <a:t>Vandenberk</a:t>
            </a:r>
            <a:r>
              <a:rPr lang="en-US" dirty="0"/>
              <a:t> T et al. JMIR </a:t>
            </a:r>
            <a:r>
              <a:rPr lang="en-US" dirty="0" err="1"/>
              <a:t>Mhealth</a:t>
            </a:r>
            <a:r>
              <a:rPr lang="en-US" dirty="0"/>
              <a:t> </a:t>
            </a:r>
            <a:r>
              <a:rPr lang="en-US" dirty="0" err="1"/>
              <a:t>Uhealth</a:t>
            </a:r>
            <a:r>
              <a:rPr lang="en-US" dirty="0"/>
              <a:t>. 2017 Aug 25;5(8):e129.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1EDA6-DE5D-49C7-85A1-D304F27CE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r="9251"/>
          <a:stretch/>
        </p:blipFill>
        <p:spPr bwMode="auto">
          <a:xfrm>
            <a:off x="271462" y="2919467"/>
            <a:ext cx="2692718" cy="17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75A7E13-B7EE-4C47-88F3-633B40D9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34701"/>
            <a:ext cx="8601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F33C42-AB7C-4481-A355-30F7AC71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915851"/>
            <a:ext cx="5114597" cy="17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5630A7-D58A-47E0-8447-D9F126D78C10}"/>
              </a:ext>
            </a:extLst>
          </p:cNvPr>
          <p:cNvSpPr txBox="1"/>
          <p:nvPr/>
        </p:nvSpPr>
        <p:spPr>
          <a:xfrm>
            <a:off x="271461" y="1334701"/>
            <a:ext cx="361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FibriCheck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B3307-3C3E-46C0-9DF6-F95F6FE76910}"/>
              </a:ext>
            </a:extLst>
          </p:cNvPr>
          <p:cNvSpPr txBox="1"/>
          <p:nvPr/>
        </p:nvSpPr>
        <p:spPr>
          <a:xfrm>
            <a:off x="5775960" y="1334701"/>
            <a:ext cx="309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AliveCor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30BE4-788C-4B43-873E-4E5A63E5CD63}"/>
              </a:ext>
            </a:extLst>
          </p:cNvPr>
          <p:cNvSpPr txBox="1"/>
          <p:nvPr/>
        </p:nvSpPr>
        <p:spPr>
          <a:xfrm>
            <a:off x="3886199" y="1331085"/>
            <a:ext cx="188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oximeter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5F650-D626-469B-81F1-F6B4A5668321}"/>
              </a:ext>
            </a:extLst>
          </p:cNvPr>
          <p:cNvSpPr/>
          <p:nvPr/>
        </p:nvSpPr>
        <p:spPr>
          <a:xfrm>
            <a:off x="3886199" y="1331085"/>
            <a:ext cx="4986337" cy="1581150"/>
          </a:xfrm>
          <a:prstGeom prst="rect">
            <a:avLst/>
          </a:prstGeom>
          <a:pattFill prst="smConfetti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2700">
            <a:noFill/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F2FAE-E96D-479E-AD60-F99AD027EA92}"/>
              </a:ext>
            </a:extLst>
          </p:cNvPr>
          <p:cNvSpPr txBox="1"/>
          <p:nvPr/>
        </p:nvSpPr>
        <p:spPr>
          <a:xfrm>
            <a:off x="5879222" y="2919467"/>
            <a:ext cx="139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mean bias=1.42 bpm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A7DCE-F1EB-47CD-9692-3DF2BDA6E8DB}"/>
              </a:ext>
            </a:extLst>
          </p:cNvPr>
          <p:cNvSpPr txBox="1"/>
          <p:nvPr/>
        </p:nvSpPr>
        <p:spPr>
          <a:xfrm>
            <a:off x="4183017" y="2919467"/>
            <a:ext cx="139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mean bias=1.72 bpm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27B16-9C5B-47E4-B3B3-29996CB7D9CF}"/>
              </a:ext>
            </a:extLst>
          </p:cNvPr>
          <p:cNvSpPr txBox="1"/>
          <p:nvPr/>
        </p:nvSpPr>
        <p:spPr>
          <a:xfrm>
            <a:off x="7500935" y="2919467"/>
            <a:ext cx="139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mean bias=0.29 bpm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7AC4E95-97E0-47C5-964A-F0A525130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6"/>
          <a:stretch/>
        </p:blipFill>
        <p:spPr bwMode="auto">
          <a:xfrm>
            <a:off x="3981252" y="4889390"/>
            <a:ext cx="2413964" cy="13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17AB9A7-886B-4439-93C3-B9C1D621C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6"/>
          <a:stretch/>
        </p:blipFill>
        <p:spPr bwMode="auto">
          <a:xfrm>
            <a:off x="6486359" y="4889390"/>
            <a:ext cx="2413964" cy="13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9BCF657-E4CA-4086-8BCC-558B2A90187D}"/>
              </a:ext>
            </a:extLst>
          </p:cNvPr>
          <p:cNvSpPr txBox="1"/>
          <p:nvPr/>
        </p:nvSpPr>
        <p:spPr>
          <a:xfrm>
            <a:off x="4163539" y="4885774"/>
            <a:ext cx="139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At high and low HR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84251B-843C-4794-8869-A8780DD718F6}"/>
              </a:ext>
            </a:extLst>
          </p:cNvPr>
          <p:cNvSpPr txBox="1"/>
          <p:nvPr/>
        </p:nvSpPr>
        <p:spPr>
          <a:xfrm>
            <a:off x="6668646" y="4885773"/>
            <a:ext cx="1399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In AF and non-AF</a:t>
            </a:r>
          </a:p>
        </p:txBody>
      </p:sp>
    </p:spTree>
    <p:extLst>
      <p:ext uri="{BB962C8B-B14F-4D97-AF65-F5344CB8AC3E}">
        <p14:creationId xmlns:p14="http://schemas.microsoft.com/office/powerpoint/2010/main" val="3496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D696-81F1-4770-A2AB-DF2A40C7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65E0E-E06A-428C-A77A-7672F6414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/>
          <a:lstStyle/>
          <a:p>
            <a:r>
              <a:rPr lang="en-US" dirty="0"/>
              <a:t>McManus DD et al. Heart Rhythm. 2013 Mar;10(3):315-9.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78DAF-CBA9-4034-A029-413B13B2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4" y="1430628"/>
            <a:ext cx="4174234" cy="4366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4D09D-5707-4D5E-9B04-B94076BD9769}"/>
              </a:ext>
            </a:extLst>
          </p:cNvPr>
          <p:cNvSpPr txBox="1"/>
          <p:nvPr/>
        </p:nvSpPr>
        <p:spPr>
          <a:xfrm>
            <a:off x="536549" y="1061296"/>
            <a:ext cx="16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83EDD-1237-4C08-B8C6-892F3DFADDF4}"/>
              </a:ext>
            </a:extLst>
          </p:cNvPr>
          <p:cNvSpPr txBox="1"/>
          <p:nvPr/>
        </p:nvSpPr>
        <p:spPr>
          <a:xfrm>
            <a:off x="2599617" y="1061296"/>
            <a:ext cx="171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7D520-DE2A-4BAD-B4F6-6F264EFA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4" y="5892631"/>
            <a:ext cx="2748380" cy="484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78DE4-5C23-4422-9560-AFBD7724B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068" y="5917279"/>
            <a:ext cx="1785841" cy="435866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514A1C8-D97D-4E45-AAD8-BA1AC42FC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60702"/>
              </p:ext>
            </p:extLst>
          </p:nvPr>
        </p:nvGraphicFramePr>
        <p:xfrm>
          <a:off x="4826564" y="2140047"/>
          <a:ext cx="391287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443">
                  <a:extLst>
                    <a:ext uri="{9D8B030D-6E8A-4147-A177-3AD203B41FA5}">
                      <a16:colId xmlns:a16="http://schemas.microsoft.com/office/drawing/2014/main" val="3778115459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2450319713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3919936290"/>
                    </a:ext>
                  </a:extLst>
                </a:gridCol>
                <a:gridCol w="609918">
                  <a:extLst>
                    <a:ext uri="{9D8B030D-6E8A-4147-A177-3AD203B41FA5}">
                      <a16:colId xmlns:a16="http://schemas.microsoft.com/office/drawing/2014/main" val="111147385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SR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1403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/>
                        <a:t>RMSSD/mean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0.29 (0.09)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0.08 (0.08)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&lt;.001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3785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dirty="0"/>
                        <a:t>Shannon entropy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0.80 (0.09)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0.45 (0.13)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&lt;.001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9982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C3A04B2-5F32-4ADC-B410-71EBBC282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18608"/>
              </p:ext>
            </p:extLst>
          </p:nvPr>
        </p:nvGraphicFramePr>
        <p:xfrm>
          <a:off x="4705914" y="4267358"/>
          <a:ext cx="415417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443">
                  <a:extLst>
                    <a:ext uri="{9D8B030D-6E8A-4147-A177-3AD203B41FA5}">
                      <a16:colId xmlns:a16="http://schemas.microsoft.com/office/drawing/2014/main" val="3778115459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2450319713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3919936290"/>
                    </a:ext>
                  </a:extLst>
                </a:gridCol>
                <a:gridCol w="851217">
                  <a:extLst>
                    <a:ext uri="{9D8B030D-6E8A-4147-A177-3AD203B41FA5}">
                      <a16:colId xmlns:a16="http://schemas.microsoft.com/office/drawing/2014/main" val="111147385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sz="1200" i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Sensitivity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Specificity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Accuracy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1403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i="0" dirty="0"/>
                        <a:t>RMSSD/mean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0.9818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0.9150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0.9533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3785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200" i="0" dirty="0"/>
                        <a:t>Shannon entropy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0.9750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0.8218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0.9097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9982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RMSSD/mean + Shannon entropy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0.9619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0.9752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0.9676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9876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D59D9E3-D6CC-4C0A-AB6E-80D449C96A57}"/>
              </a:ext>
            </a:extLst>
          </p:cNvPr>
          <p:cNvSpPr txBox="1"/>
          <p:nvPr/>
        </p:nvSpPr>
        <p:spPr>
          <a:xfrm>
            <a:off x="4572000" y="3859386"/>
            <a:ext cx="44087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For the detection of AF in 76 patients with 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D9626-A51F-4D12-9FFB-666BD139BAEE}"/>
              </a:ext>
            </a:extLst>
          </p:cNvPr>
          <p:cNvSpPr txBox="1"/>
          <p:nvPr/>
        </p:nvSpPr>
        <p:spPr>
          <a:xfrm>
            <a:off x="4577445" y="1750467"/>
            <a:ext cx="4423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Pulse parameters before and after DCCV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20AD0E-1325-43F4-829D-34D922A7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382" y="135395"/>
            <a:ext cx="4423351" cy="1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557CF5-F7B6-4EDD-8218-DC712016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photoplethymography (PPG) of waveform consists of two parts, </a:t>
            </a:r>
            <a:r>
              <a:rPr lang="en-US" dirty="0">
                <a:solidFill>
                  <a:srgbClr val="0070C0"/>
                </a:solidFill>
              </a:rPr>
              <a:t>pulsatile part and steady part</a:t>
            </a:r>
            <a:r>
              <a:rPr lang="en-US" dirty="0"/>
              <a:t>.</a:t>
            </a:r>
          </a:p>
          <a:p>
            <a:r>
              <a:rPr lang="en-US" dirty="0"/>
              <a:t>Pulsatile part indicates </a:t>
            </a:r>
            <a:r>
              <a:rPr lang="en-US" dirty="0">
                <a:solidFill>
                  <a:srgbClr val="0070C0"/>
                </a:solidFill>
              </a:rPr>
              <a:t>the change of blood volume</a:t>
            </a:r>
            <a:r>
              <a:rPr lang="en-US" dirty="0"/>
              <a:t>.</a:t>
            </a:r>
          </a:p>
          <a:p>
            <a:r>
              <a:rPr lang="en-US" dirty="0"/>
              <a:t>PPG has been applied for various purposes, such as the measurement of </a:t>
            </a:r>
            <a:r>
              <a:rPr lang="en-US" dirty="0">
                <a:solidFill>
                  <a:srgbClr val="0070C0"/>
                </a:solidFill>
              </a:rPr>
              <a:t>heart rate, blood pressure, and cardiac output</a:t>
            </a:r>
            <a:r>
              <a:rPr lang="en-US" dirty="0"/>
              <a:t>, the assessment of </a:t>
            </a:r>
            <a:r>
              <a:rPr lang="en-US" dirty="0">
                <a:solidFill>
                  <a:srgbClr val="0070C0"/>
                </a:solidFill>
              </a:rPr>
              <a:t>vascular condition</a:t>
            </a:r>
            <a:r>
              <a:rPr lang="en-US" dirty="0"/>
              <a:t>, and the evaluation of </a:t>
            </a:r>
            <a:r>
              <a:rPr lang="en-US" dirty="0">
                <a:solidFill>
                  <a:srgbClr val="0070C0"/>
                </a:solidFill>
              </a:rPr>
              <a:t>sympathetic activity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heart rhythm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09316-501F-45EA-9B74-719A8763E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516518-5BF7-404B-8565-FD9A1482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5929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0911E8-331F-4F73-8432-35D6E097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Detect Blood Volume Changes in the Microvascular Bed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5EB44-9C4D-46D6-B018-8BB8E989A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Tamura T et al. Electronics. 2014; 3(2):282-302.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156E01B-013B-4A5F-A665-EE52FAEB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4" y="1334701"/>
            <a:ext cx="8857592" cy="48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E9D316-6098-4CF1-928E-4AD5E8FDA43B}"/>
              </a:ext>
            </a:extLst>
          </p:cNvPr>
          <p:cNvSpPr txBox="1"/>
          <p:nvPr/>
        </p:nvSpPr>
        <p:spPr>
          <a:xfrm>
            <a:off x="143204" y="1483227"/>
            <a:ext cx="331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Challoner, 1979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C95AB-9E04-48E7-AE5F-7A97A59A9ECC}"/>
              </a:ext>
            </a:extLst>
          </p:cNvPr>
          <p:cNvSpPr txBox="1"/>
          <p:nvPr/>
        </p:nvSpPr>
        <p:spPr>
          <a:xfrm>
            <a:off x="143204" y="5272282"/>
            <a:ext cx="40674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Pulse oximeter, vascular diagnostics and digital beat-to-beat blood pressure measurement systems</a:t>
            </a:r>
          </a:p>
        </p:txBody>
      </p:sp>
    </p:spTree>
    <p:extLst>
      <p:ext uri="{BB962C8B-B14F-4D97-AF65-F5344CB8AC3E}">
        <p14:creationId xmlns:p14="http://schemas.microsoft.com/office/powerpoint/2010/main" val="16139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3C36-BCDC-46ED-80B8-F29C6315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Pulsatile Wave</a:t>
            </a:r>
            <a:br>
              <a:rPr lang="en-US" dirty="0"/>
            </a:br>
            <a:r>
              <a:rPr lang="en-US" sz="3100" dirty="0"/>
              <a:t>: Interaction of light with tissue waveform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2C167-E9BE-4E29-88F8-AE14EFD9A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Zahra et al. (2018). Oral Cancer - chapter Laser Dental Treatment Techniques. </a:t>
            </a:r>
          </a:p>
        </p:txBody>
      </p:sp>
      <p:pic>
        <p:nvPicPr>
          <p:cNvPr id="1026" name="Picture 2" descr="Illustration of the basic phenomena always accompanying the... | Download  Scientific Diagram">
            <a:extLst>
              <a:ext uri="{FF2B5EF4-FFF2-40B4-BE49-F238E27FC236}">
                <a16:creationId xmlns:a16="http://schemas.microsoft.com/office/drawing/2014/main" id="{7816F8E4-8D4D-4606-B23F-18108435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1" y="1880925"/>
            <a:ext cx="3798937" cy="28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A2C2B-3BBB-4E65-9AF0-D70C62495B5D}"/>
              </a:ext>
            </a:extLst>
          </p:cNvPr>
          <p:cNvSpPr txBox="1"/>
          <p:nvPr/>
        </p:nvSpPr>
        <p:spPr>
          <a:xfrm>
            <a:off x="3252017" y="3147511"/>
            <a:ext cx="101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289B5E-258D-4D33-BCC8-41C14121E2D2}"/>
              </a:ext>
            </a:extLst>
          </p:cNvPr>
          <p:cNvGrpSpPr/>
          <p:nvPr/>
        </p:nvGrpSpPr>
        <p:grpSpPr>
          <a:xfrm>
            <a:off x="4821054" y="2457726"/>
            <a:ext cx="3955216" cy="2437719"/>
            <a:chOff x="4656908" y="2671373"/>
            <a:chExt cx="3955216" cy="243771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A2A9836-1C89-4DF9-BF81-9CAFFD83896A}"/>
                </a:ext>
              </a:extLst>
            </p:cNvPr>
            <p:cNvSpPr/>
            <p:nvPr/>
          </p:nvSpPr>
          <p:spPr>
            <a:xfrm rot="10800000" flipH="1">
              <a:off x="4879553" y="3071058"/>
              <a:ext cx="3732571" cy="647273"/>
            </a:xfrm>
            <a:prstGeom prst="parallelogram">
              <a:avLst>
                <a:gd name="adj" fmla="val 134325"/>
              </a:avLst>
            </a:prstGeom>
            <a:solidFill>
              <a:srgbClr val="FCCFA4"/>
            </a:solidFill>
            <a:ln w="12700">
              <a:solidFill>
                <a:srgbClr val="F8A768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C62D7F26-C3FB-4204-AADA-9A2B2CC6AAC8}"/>
                </a:ext>
              </a:extLst>
            </p:cNvPr>
            <p:cNvSpPr/>
            <p:nvPr/>
          </p:nvSpPr>
          <p:spPr>
            <a:xfrm rot="13003413" flipH="1">
              <a:off x="4656908" y="3425216"/>
              <a:ext cx="1310254" cy="304344"/>
            </a:xfrm>
            <a:prstGeom prst="parallelogram">
              <a:avLst>
                <a:gd name="adj" fmla="val 76278"/>
              </a:avLst>
            </a:prstGeom>
            <a:solidFill>
              <a:srgbClr val="FCCFA4"/>
            </a:solidFill>
            <a:ln w="12700">
              <a:solidFill>
                <a:srgbClr val="F8A768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B665C58-C498-4CF5-BD43-79F1758811FA}"/>
                </a:ext>
              </a:extLst>
            </p:cNvPr>
            <p:cNvSpPr/>
            <p:nvPr/>
          </p:nvSpPr>
          <p:spPr>
            <a:xfrm rot="13003413" flipH="1">
              <a:off x="4664999" y="3808720"/>
              <a:ext cx="1303023" cy="304344"/>
            </a:xfrm>
            <a:prstGeom prst="parallelogram">
              <a:avLst>
                <a:gd name="adj" fmla="val 75323"/>
              </a:avLst>
            </a:prstGeom>
            <a:solidFill>
              <a:srgbClr val="FAC1BD"/>
            </a:solidFill>
            <a:ln w="12700">
              <a:solidFill>
                <a:srgbClr val="F8A768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11D64D-FF53-4129-9090-1F3414AE9879}"/>
                </a:ext>
              </a:extLst>
            </p:cNvPr>
            <p:cNvSpPr/>
            <p:nvPr/>
          </p:nvSpPr>
          <p:spPr>
            <a:xfrm>
              <a:off x="5744497" y="3718331"/>
              <a:ext cx="2867627" cy="377254"/>
            </a:xfrm>
            <a:prstGeom prst="rect">
              <a:avLst/>
            </a:prstGeom>
            <a:solidFill>
              <a:srgbClr val="FCCFA4"/>
            </a:solidFill>
            <a:ln w="12700">
              <a:solidFill>
                <a:srgbClr val="F8A768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B6A868-E00F-4307-B8A9-0005412B1531}"/>
                </a:ext>
              </a:extLst>
            </p:cNvPr>
            <p:cNvSpPr/>
            <p:nvPr/>
          </p:nvSpPr>
          <p:spPr>
            <a:xfrm>
              <a:off x="5744497" y="4095585"/>
              <a:ext cx="2867627" cy="377254"/>
            </a:xfrm>
            <a:prstGeom prst="rect">
              <a:avLst/>
            </a:prstGeom>
            <a:solidFill>
              <a:srgbClr val="FAC1BD"/>
            </a:solidFill>
            <a:ln w="12700">
              <a:solidFill>
                <a:srgbClr val="F8A768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5E16EE-E680-4AF9-B654-848D2FB06DAC}"/>
                </a:ext>
              </a:extLst>
            </p:cNvPr>
            <p:cNvSpPr/>
            <p:nvPr/>
          </p:nvSpPr>
          <p:spPr>
            <a:xfrm>
              <a:off x="5273628" y="3440866"/>
              <a:ext cx="2889603" cy="23597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5BB358-2EAA-4318-8D44-27DC40DF623B}"/>
                </a:ext>
              </a:extLst>
            </p:cNvPr>
            <p:cNvCxnSpPr>
              <a:cxnSpLocks/>
              <a:stCxn id="12" idx="0"/>
              <a:endCxn id="27" idx="0"/>
            </p:cNvCxnSpPr>
            <p:nvPr/>
          </p:nvCxnSpPr>
          <p:spPr>
            <a:xfrm flipV="1">
              <a:off x="5273629" y="3433979"/>
              <a:ext cx="2889603" cy="239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A740F5-82D6-42EC-9281-DCE66A1E2964}"/>
                </a:ext>
              </a:extLst>
            </p:cNvPr>
            <p:cNvCxnSpPr>
              <a:cxnSpLocks/>
              <a:stCxn id="12" idx="4"/>
              <a:endCxn id="27" idx="4"/>
            </p:cNvCxnSpPr>
            <p:nvPr/>
          </p:nvCxnSpPr>
          <p:spPr>
            <a:xfrm flipV="1">
              <a:off x="5273629" y="3669953"/>
              <a:ext cx="2889603" cy="239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4429E0-3559-4425-B576-0D381B360C3D}"/>
                </a:ext>
              </a:extLst>
            </p:cNvPr>
            <p:cNvSpPr/>
            <p:nvPr/>
          </p:nvSpPr>
          <p:spPr>
            <a:xfrm>
              <a:off x="5191432" y="3436376"/>
              <a:ext cx="164393" cy="23597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5CF427-2AC4-4403-96A9-5366E4D2AF99}"/>
                </a:ext>
              </a:extLst>
            </p:cNvPr>
            <p:cNvSpPr/>
            <p:nvPr/>
          </p:nvSpPr>
          <p:spPr>
            <a:xfrm>
              <a:off x="8081035" y="3433979"/>
              <a:ext cx="164393" cy="235974"/>
            </a:xfrm>
            <a:prstGeom prst="ellipse">
              <a:avLst/>
            </a:prstGeom>
            <a:solidFill>
              <a:srgbClr val="FD9072"/>
            </a:solidFill>
            <a:ln w="12700">
              <a:solidFill>
                <a:srgbClr val="FF0000"/>
              </a:solidFill>
              <a:prstDash val="sysDot"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1E44667-DE8B-4D98-AA43-358603897A88}"/>
                </a:ext>
              </a:extLst>
            </p:cNvPr>
            <p:cNvCxnSpPr>
              <a:cxnSpLocks/>
            </p:cNvCxnSpPr>
            <p:nvPr/>
          </p:nvCxnSpPr>
          <p:spPr>
            <a:xfrm>
              <a:off x="6711698" y="2671373"/>
              <a:ext cx="0" cy="704718"/>
            </a:xfrm>
            <a:prstGeom prst="straightConnector1">
              <a:avLst/>
            </a:prstGeom>
            <a:ln w="76200">
              <a:solidFill>
                <a:srgbClr val="B624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C34370-731E-4EE7-BC99-862D0AEEC6F6}"/>
                </a:ext>
              </a:extLst>
            </p:cNvPr>
            <p:cNvSpPr txBox="1"/>
            <p:nvPr/>
          </p:nvSpPr>
          <p:spPr>
            <a:xfrm>
              <a:off x="6464302" y="4585872"/>
              <a:ext cx="494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94B5CD-B590-41C1-9A35-B3456902242E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6875844" y="3524894"/>
            <a:ext cx="0" cy="847331"/>
          </a:xfrm>
          <a:prstGeom prst="straightConnector1">
            <a:avLst/>
          </a:prstGeom>
          <a:ln w="28575">
            <a:solidFill>
              <a:srgbClr val="B62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AC3B699-6D48-4F03-9D46-635A9C263342}"/>
              </a:ext>
            </a:extLst>
          </p:cNvPr>
          <p:cNvSpPr txBox="1"/>
          <p:nvPr/>
        </p:nvSpPr>
        <p:spPr>
          <a:xfrm>
            <a:off x="5043699" y="1569949"/>
            <a:ext cx="3732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Affected by </a:t>
            </a:r>
            <a:r>
              <a:rPr lang="en-US" dirty="0">
                <a:solidFill>
                  <a:srgbClr val="0070C0"/>
                </a:solidFill>
              </a:rPr>
              <a:t>the blood volume, blood vessel wall movement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the orientation of RBC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D570ECD-C6B5-421B-8C78-6A4F6D81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74" y="4828003"/>
            <a:ext cx="3511096" cy="1263602"/>
          </a:xfrm>
          <a:prstGeom prst="rect">
            <a:avLst/>
          </a:prstGeom>
        </p:spPr>
      </p:pic>
      <p:pic>
        <p:nvPicPr>
          <p:cNvPr id="1032" name="Picture 8" descr="Transmission and reflection approaches for pulse oximetry (T Tamura et... |  Download Scientific Diagram">
            <a:extLst>
              <a:ext uri="{FF2B5EF4-FFF2-40B4-BE49-F238E27FC236}">
                <a16:creationId xmlns:a16="http://schemas.microsoft.com/office/drawing/2014/main" id="{BD9A35AF-CE3C-4FA6-AFCA-1359894F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4" y="4826842"/>
            <a:ext cx="3067050" cy="1114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79DE-5D9F-4E92-B795-D32CFE9E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Wavelength of Optical Radiation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A92F7-9292-4882-87BF-983EED434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/>
          <a:lstStyle/>
          <a:p>
            <a:r>
              <a:rPr lang="en-US" dirty="0"/>
              <a:t>Vogel A et al. Chem Rev. 2003 Feb;103(2):577-644.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2CEA4-A969-4436-BB22-C62F94ED9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43" y="1952599"/>
            <a:ext cx="3606034" cy="2154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DF000-D859-4EDE-96A4-B1859FDA230A}"/>
              </a:ext>
            </a:extLst>
          </p:cNvPr>
          <p:cNvSpPr txBox="1"/>
          <p:nvPr/>
        </p:nvSpPr>
        <p:spPr>
          <a:xfrm>
            <a:off x="143204" y="1166422"/>
            <a:ext cx="442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Tissue penetration depth </a:t>
            </a:r>
            <a:r>
              <a:rPr lang="en-US" dirty="0"/>
              <a:t>of light with different wavelengths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D45E5-9D4E-49CD-BECE-A3527BAF0CE4}"/>
              </a:ext>
            </a:extLst>
          </p:cNvPr>
          <p:cNvSpPr txBox="1"/>
          <p:nvPr/>
        </p:nvSpPr>
        <p:spPr>
          <a:xfrm>
            <a:off x="183222" y="5285833"/>
            <a:ext cx="45984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Thus, the red or near infrared  wavelengths are often chosen for the PPG light source.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2F140-CD8C-444B-9CCE-1BCE6E2FA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61" y="1812753"/>
            <a:ext cx="4532035" cy="31987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06F998-03CC-40CE-BB1B-BD505809A580}"/>
              </a:ext>
            </a:extLst>
          </p:cNvPr>
          <p:cNvSpPr txBox="1"/>
          <p:nvPr/>
        </p:nvSpPr>
        <p:spPr>
          <a:xfrm>
            <a:off x="4468761" y="1166421"/>
            <a:ext cx="4532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Optical absorption coefficients </a:t>
            </a:r>
            <a:r>
              <a:rPr lang="en-US" dirty="0"/>
              <a:t>of principal tissue chromophores</a:t>
            </a:r>
          </a:p>
        </p:txBody>
      </p:sp>
      <p:pic>
        <p:nvPicPr>
          <p:cNvPr id="2054" name="Picture 6" descr="Disinfection with Ultraviolet light (UV-B and UV-C) How does it work?">
            <a:extLst>
              <a:ext uri="{FF2B5EF4-FFF2-40B4-BE49-F238E27FC236}">
                <a16:creationId xmlns:a16="http://schemas.microsoft.com/office/drawing/2014/main" id="{A5C44450-7599-4C94-9D8E-5C27512E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 b="15097"/>
          <a:stretch/>
        </p:blipFill>
        <p:spPr bwMode="auto">
          <a:xfrm>
            <a:off x="4844845" y="5080823"/>
            <a:ext cx="2204884" cy="8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94E5FD-8AAF-444B-A194-C1CFBB4F8E89}"/>
              </a:ext>
            </a:extLst>
          </p:cNvPr>
          <p:cNvSpPr/>
          <p:nvPr/>
        </p:nvSpPr>
        <p:spPr>
          <a:xfrm>
            <a:off x="6599903" y="1952599"/>
            <a:ext cx="191729" cy="410898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00B60-8417-4475-AEAC-7592F826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1936, </a:t>
            </a:r>
            <a:r>
              <a:rPr lang="en-US" sz="2000" dirty="0">
                <a:solidFill>
                  <a:srgbClr val="0070C0"/>
                </a:solidFill>
              </a:rPr>
              <a:t>Molitor and </a:t>
            </a:r>
            <a:r>
              <a:rPr lang="en-US" sz="2000" dirty="0" err="1">
                <a:solidFill>
                  <a:srgbClr val="0070C0"/>
                </a:solidFill>
              </a:rPr>
              <a:t>Kniazuk</a:t>
            </a:r>
            <a:r>
              <a:rPr lang="en-US" sz="2000" dirty="0">
                <a:solidFill>
                  <a:srgbClr val="0070C0"/>
                </a:solidFill>
              </a:rPr>
              <a:t>, Hanzlik </a:t>
            </a:r>
            <a:r>
              <a:rPr lang="en-US" sz="2000" i="1" dirty="0">
                <a:solidFill>
                  <a:srgbClr val="0070C0"/>
                </a:solidFill>
              </a:rPr>
              <a:t>et al</a:t>
            </a:r>
            <a:r>
              <a:rPr lang="en-US" sz="2000" dirty="0"/>
              <a:t>, to monitor the blood volume changes in the rabbit ear</a:t>
            </a:r>
          </a:p>
          <a:p>
            <a:r>
              <a:rPr lang="en-US" sz="2000" dirty="0"/>
              <a:t>In 1937, </a:t>
            </a:r>
            <a:r>
              <a:rPr lang="en-US" sz="2000" dirty="0">
                <a:solidFill>
                  <a:srgbClr val="0070C0"/>
                </a:solidFill>
              </a:rPr>
              <a:t>Hertzman </a:t>
            </a:r>
            <a:r>
              <a:rPr lang="en-US" sz="2000" i="1" dirty="0">
                <a:solidFill>
                  <a:srgbClr val="0070C0"/>
                </a:solidFill>
              </a:rPr>
              <a:t>et al</a:t>
            </a:r>
            <a:r>
              <a:rPr lang="en-US" sz="2000" dirty="0"/>
              <a:t>, to measure blood volume changes in the fingers using a battery powered torch bulb</a:t>
            </a:r>
          </a:p>
          <a:p>
            <a:r>
              <a:rPr lang="en-US" sz="2000" dirty="0"/>
              <a:t>In 1940, </a:t>
            </a:r>
            <a:r>
              <a:rPr lang="en-US" sz="2000" dirty="0">
                <a:solidFill>
                  <a:srgbClr val="0070C0"/>
                </a:solidFill>
              </a:rPr>
              <a:t>Hertzman and Dillon</a:t>
            </a:r>
            <a:r>
              <a:rPr lang="en-US" sz="2000" dirty="0"/>
              <a:t>, split the AC and DC components</a:t>
            </a:r>
          </a:p>
          <a:p>
            <a:r>
              <a:rPr lang="en-US" sz="2000" dirty="0"/>
              <a:t>In 1974, </a:t>
            </a:r>
            <a:r>
              <a:rPr lang="en-US" sz="2000" dirty="0">
                <a:solidFill>
                  <a:srgbClr val="0070C0"/>
                </a:solidFill>
              </a:rPr>
              <a:t>Aoyagi </a:t>
            </a:r>
            <a:r>
              <a:rPr lang="en-US" sz="2000" i="1" dirty="0">
                <a:solidFill>
                  <a:srgbClr val="0070C0"/>
                </a:solidFill>
              </a:rPr>
              <a:t>et al</a:t>
            </a:r>
            <a:r>
              <a:rPr lang="en-US" sz="2000" dirty="0"/>
              <a:t>, arterial oxygen saturation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1990, </a:t>
            </a:r>
            <a:r>
              <a:rPr lang="en-US" sz="2000" dirty="0">
                <a:solidFill>
                  <a:srgbClr val="0070C0"/>
                </a:solidFill>
              </a:rPr>
              <a:t>Duck</a:t>
            </a:r>
            <a:r>
              <a:rPr lang="en-US" sz="2000" dirty="0"/>
              <a:t>, used low cost LED (CIE IR-A near infrared band 0.8 to 1 </a:t>
            </a:r>
            <a:r>
              <a:rPr lang="en-US" sz="2000" dirty="0" err="1"/>
              <a:t>μm</a:t>
            </a:r>
            <a:r>
              <a:rPr lang="en-US" sz="20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9ACBF-2202-468A-83BB-46D484D80AE8}"/>
              </a:ext>
            </a:extLst>
          </p:cNvPr>
          <p:cNvSpPr/>
          <p:nvPr/>
        </p:nvSpPr>
        <p:spPr>
          <a:xfrm>
            <a:off x="1226634" y="3665157"/>
            <a:ext cx="5627650" cy="1902481"/>
          </a:xfrm>
          <a:prstGeom prst="rect">
            <a:avLst/>
          </a:prstGeom>
          <a:solidFill>
            <a:srgbClr val="F4F4F4"/>
          </a:solidFill>
          <a:ln w="12700">
            <a:noFill/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0F765-D6AE-45AD-BCF0-E7E6C1F3F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0CB3-7487-4608-AE21-72C2E654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and Recent History of PPG</a:t>
            </a:r>
          </a:p>
        </p:txBody>
      </p:sp>
      <p:pic>
        <p:nvPicPr>
          <p:cNvPr id="5124" name="Picture 4" descr="Fig 1. Takuo Aoyagi.">
            <a:extLst>
              <a:ext uri="{FF2B5EF4-FFF2-40B4-BE49-F238E27FC236}">
                <a16:creationId xmlns:a16="http://schemas.microsoft.com/office/drawing/2014/main" id="{DD60C627-3C40-4101-AC66-0F00623E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2729" b="8547"/>
          <a:stretch/>
        </p:blipFill>
        <p:spPr bwMode="auto">
          <a:xfrm>
            <a:off x="4765222" y="3749134"/>
            <a:ext cx="1877403" cy="1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C604F6-EDE3-4E05-B0DC-2A120C4BDA8A}"/>
              </a:ext>
            </a:extLst>
          </p:cNvPr>
          <p:cNvGrpSpPr/>
          <p:nvPr/>
        </p:nvGrpSpPr>
        <p:grpSpPr>
          <a:xfrm>
            <a:off x="1340266" y="3665157"/>
            <a:ext cx="2591011" cy="1902481"/>
            <a:chOff x="1980989" y="3665157"/>
            <a:chExt cx="2591011" cy="1902481"/>
          </a:xfrm>
        </p:grpSpPr>
        <p:pic>
          <p:nvPicPr>
            <p:cNvPr id="5126" name="Picture 6" descr="Figure 2 from History of blood gas analysis. VII. Pulse oximetry | Semantic  Scholar">
              <a:extLst>
                <a:ext uri="{FF2B5EF4-FFF2-40B4-BE49-F238E27FC236}">
                  <a16:creationId xmlns:a16="http://schemas.microsoft.com/office/drawing/2014/main" id="{408E2C42-0A9A-4ADD-9CF5-05BB0797B9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2" t="7934" r="14396" b="57135"/>
            <a:stretch/>
          </p:blipFill>
          <p:spPr bwMode="auto">
            <a:xfrm>
              <a:off x="2825559" y="3665157"/>
              <a:ext cx="1746441" cy="190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igure 2 from History of blood gas analysis. VII. Pulse oximetry | Semantic  Scholar">
              <a:extLst>
                <a:ext uri="{FF2B5EF4-FFF2-40B4-BE49-F238E27FC236}">
                  <a16:creationId xmlns:a16="http://schemas.microsoft.com/office/drawing/2014/main" id="{04E88C64-8A9C-4BC0-BF77-96366DF999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42" b="2222"/>
            <a:stretch/>
          </p:blipFill>
          <p:spPr bwMode="auto">
            <a:xfrm>
              <a:off x="1980989" y="3797610"/>
              <a:ext cx="980597" cy="95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09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6129-B988-4506-A9A2-F243F79A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Sites for Measurement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3009D-64B5-45F7-AC18-35B2944A7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282872"/>
            <a:ext cx="8857592" cy="424732"/>
          </a:xfrm>
        </p:spPr>
        <p:txBody>
          <a:bodyPr/>
          <a:lstStyle/>
          <a:p>
            <a:r>
              <a:rPr lang="en-US" dirty="0"/>
              <a:t>Allen J et al. Measurement and Control. 2006;39(3):80-83.</a:t>
            </a:r>
          </a:p>
          <a:p>
            <a:r>
              <a:rPr lang="en-US" dirty="0" err="1"/>
              <a:t>Jago</a:t>
            </a:r>
            <a:r>
              <a:rPr lang="en-US" dirty="0"/>
              <a:t> JR et al. Clin Phys </a:t>
            </a:r>
            <a:r>
              <a:rPr lang="en-US" dirty="0" err="1"/>
              <a:t>Physiol</a:t>
            </a:r>
            <a:r>
              <a:rPr lang="en-US" dirty="0"/>
              <a:t> Meas. 1988 Nov;9(4):319-30.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04CE5-8EAA-4C29-8F93-AB95F38EFAA7}"/>
              </a:ext>
            </a:extLst>
          </p:cNvPr>
          <p:cNvSpPr txBox="1"/>
          <p:nvPr/>
        </p:nvSpPr>
        <p:spPr>
          <a:xfrm>
            <a:off x="155342" y="3069442"/>
            <a:ext cx="8845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0070C0"/>
                </a:solidFill>
              </a:rPr>
              <a:t>similarity</a:t>
            </a:r>
            <a:r>
              <a:rPr lang="en-US" dirty="0"/>
              <a:t> in the pulse characteristics </a:t>
            </a:r>
            <a:r>
              <a:rPr lang="en-US" dirty="0">
                <a:solidFill>
                  <a:srgbClr val="0070C0"/>
                </a:solidFill>
              </a:rPr>
              <a:t>between the right and left </a:t>
            </a:r>
            <a:r>
              <a:rPr lang="en-US" dirty="0"/>
              <a:t>body sides but </a:t>
            </a:r>
            <a:r>
              <a:rPr lang="en-US" dirty="0">
                <a:solidFill>
                  <a:srgbClr val="0070C0"/>
                </a:solidFill>
              </a:rPr>
              <a:t>clear differences between the proximal and distal </a:t>
            </a:r>
            <a:r>
              <a:rPr lang="en-US" dirty="0"/>
              <a:t>measurement sites.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66BDC-0D40-4B3F-9B1B-905BEFFC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60" y="1006059"/>
            <a:ext cx="6407280" cy="201220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3B34FB6-3F9A-4354-BF38-824F71C7DA35}"/>
              </a:ext>
            </a:extLst>
          </p:cNvPr>
          <p:cNvGrpSpPr/>
          <p:nvPr/>
        </p:nvGrpSpPr>
        <p:grpSpPr>
          <a:xfrm>
            <a:off x="669378" y="3857941"/>
            <a:ext cx="7805245" cy="2142348"/>
            <a:chOff x="487114" y="3716913"/>
            <a:chExt cx="7805245" cy="21423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159EF2-9002-417F-9B89-E34955B965D0}"/>
                </a:ext>
              </a:extLst>
            </p:cNvPr>
            <p:cNvGrpSpPr/>
            <p:nvPr/>
          </p:nvGrpSpPr>
          <p:grpSpPr>
            <a:xfrm>
              <a:off x="851642" y="3879217"/>
              <a:ext cx="7440717" cy="1980044"/>
              <a:chOff x="416350" y="3879217"/>
              <a:chExt cx="7440717" cy="19800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B4DA46-F9D6-4308-855D-3F99D2E2A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350" y="3884719"/>
                <a:ext cx="3002891" cy="197454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394A584-F6E8-44AE-9732-D818DAB0A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5533" y="3879217"/>
                <a:ext cx="3801534" cy="1980043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98F787-7076-48A5-BBE2-0391710C43CE}"/>
                </a:ext>
              </a:extLst>
            </p:cNvPr>
            <p:cNvSpPr/>
            <p:nvPr/>
          </p:nvSpPr>
          <p:spPr>
            <a:xfrm>
              <a:off x="3511633" y="3962400"/>
              <a:ext cx="294134" cy="2794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592937-15CC-4F61-A64A-F07DCE8ABF30}"/>
                </a:ext>
              </a:extLst>
            </p:cNvPr>
            <p:cNvSpPr txBox="1"/>
            <p:nvPr/>
          </p:nvSpPr>
          <p:spPr>
            <a:xfrm>
              <a:off x="3387809" y="3880311"/>
              <a:ext cx="616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Pulse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wave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B176395-68F8-4D9C-99D6-0C7BF04B5028}"/>
                </a:ext>
              </a:extLst>
            </p:cNvPr>
            <p:cNvCxnSpPr/>
            <p:nvPr/>
          </p:nvCxnSpPr>
          <p:spPr>
            <a:xfrm>
              <a:off x="2675151" y="4004314"/>
              <a:ext cx="292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C86315-1E25-4112-9B35-28807F078DCF}"/>
                </a:ext>
              </a:extLst>
            </p:cNvPr>
            <p:cNvCxnSpPr/>
            <p:nvPr/>
          </p:nvCxnSpPr>
          <p:spPr>
            <a:xfrm>
              <a:off x="1271707" y="3993912"/>
              <a:ext cx="32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250D08-D903-4D29-8515-CCC26597C3BF}"/>
                </a:ext>
              </a:extLst>
            </p:cNvPr>
            <p:cNvSpPr/>
            <p:nvPr/>
          </p:nvSpPr>
          <p:spPr>
            <a:xfrm>
              <a:off x="1368360" y="3816238"/>
              <a:ext cx="155640" cy="1461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A921AE-B7F1-4B15-BE84-4B07C969BD4D}"/>
                </a:ext>
              </a:extLst>
            </p:cNvPr>
            <p:cNvSpPr/>
            <p:nvPr/>
          </p:nvSpPr>
          <p:spPr>
            <a:xfrm>
              <a:off x="2749066" y="3832161"/>
              <a:ext cx="155640" cy="1461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974DE8-1025-42D7-8F3B-C7DC8D05C6A3}"/>
                </a:ext>
              </a:extLst>
            </p:cNvPr>
            <p:cNvSpPr txBox="1"/>
            <p:nvPr/>
          </p:nvSpPr>
          <p:spPr>
            <a:xfrm>
              <a:off x="487114" y="3716913"/>
              <a:ext cx="191034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Pulse transit time (PTT)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C2533E-0443-49F3-AB6C-D9E344E20BFC}"/>
                </a:ext>
              </a:extLst>
            </p:cNvPr>
            <p:cNvSpPr/>
            <p:nvPr/>
          </p:nvSpPr>
          <p:spPr>
            <a:xfrm>
              <a:off x="4503278" y="4543348"/>
              <a:ext cx="146059" cy="6609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29C126-A1F0-48F6-A42A-613FB2860236}"/>
                </a:ext>
              </a:extLst>
            </p:cNvPr>
            <p:cNvSpPr txBox="1"/>
            <p:nvPr/>
          </p:nvSpPr>
          <p:spPr>
            <a:xfrm rot="16200000">
              <a:off x="3613775" y="4724649"/>
              <a:ext cx="18015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Right PTT (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CE31B9-8402-4648-967B-8D019D775872}"/>
                </a:ext>
              </a:extLst>
            </p:cNvPr>
            <p:cNvSpPr/>
            <p:nvPr/>
          </p:nvSpPr>
          <p:spPr>
            <a:xfrm>
              <a:off x="6350621" y="4471916"/>
              <a:ext cx="195412" cy="8279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D47D2B-FBC5-452F-86ED-2BECDC416455}"/>
                </a:ext>
              </a:extLst>
            </p:cNvPr>
            <p:cNvSpPr txBox="1"/>
            <p:nvPr/>
          </p:nvSpPr>
          <p:spPr>
            <a:xfrm rot="16200000">
              <a:off x="5515017" y="4694112"/>
              <a:ext cx="18015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Right-Left PTT (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95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4A62-88FE-4BA6-949E-37B1035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(AC) Pulse Wave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3D3B1-0436-4ADE-8089-21AF6A8F3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Murray WB et al. J Clin </a:t>
            </a:r>
            <a:r>
              <a:rPr lang="en-US" dirty="0" err="1"/>
              <a:t>Monit</a:t>
            </a:r>
            <a:r>
              <a:rPr lang="en-US" dirty="0"/>
              <a:t>. 1996 Sep;12(5):365-77.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EC6FA-6B24-4FD7-8DA4-15DF403E1216}"/>
              </a:ext>
            </a:extLst>
          </p:cNvPr>
          <p:cNvGrpSpPr/>
          <p:nvPr/>
        </p:nvGrpSpPr>
        <p:grpSpPr>
          <a:xfrm>
            <a:off x="623017" y="1187355"/>
            <a:ext cx="7897965" cy="4647185"/>
            <a:chOff x="1057062" y="1187355"/>
            <a:chExt cx="7897965" cy="46471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C78869-6E6D-4CB7-A878-4DDA70E8A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062" y="1334701"/>
              <a:ext cx="7029875" cy="439609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DD7C1-A1B2-4665-BE3D-0B45A029BF05}"/>
                </a:ext>
              </a:extLst>
            </p:cNvPr>
            <p:cNvSpPr txBox="1"/>
            <p:nvPr/>
          </p:nvSpPr>
          <p:spPr>
            <a:xfrm>
              <a:off x="5154475" y="3348081"/>
              <a:ext cx="19103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Systolic phase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369D3-67F1-457E-B2FD-1889C541BC85}"/>
                </a:ext>
              </a:extLst>
            </p:cNvPr>
            <p:cNvSpPr txBox="1"/>
            <p:nvPr/>
          </p:nvSpPr>
          <p:spPr>
            <a:xfrm>
              <a:off x="6270499" y="5465208"/>
              <a:ext cx="19103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Diastolic phase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191A9F-7E56-441A-AB60-F47B93D69C3F}"/>
                </a:ext>
              </a:extLst>
            </p:cNvPr>
            <p:cNvCxnSpPr/>
            <p:nvPr/>
          </p:nvCxnSpPr>
          <p:spPr>
            <a:xfrm flipV="1">
              <a:off x="2715904" y="1187355"/>
              <a:ext cx="0" cy="4476466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AE7B55-CD8F-42AC-AD97-7C8E8E866997}"/>
                </a:ext>
              </a:extLst>
            </p:cNvPr>
            <p:cNvSpPr/>
            <p:nvPr/>
          </p:nvSpPr>
          <p:spPr>
            <a:xfrm>
              <a:off x="5854890" y="3706798"/>
              <a:ext cx="509513" cy="1816501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F8CD3-0122-4DC6-B6FE-6E59244E2D89}"/>
                </a:ext>
              </a:extLst>
            </p:cNvPr>
            <p:cNvSpPr/>
            <p:nvPr/>
          </p:nvSpPr>
          <p:spPr>
            <a:xfrm>
              <a:off x="6368960" y="3706797"/>
              <a:ext cx="1665020" cy="1816501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12700">
              <a:noFill/>
            </a:ln>
          </p:spPr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903608-0750-42B0-AF5A-7D827AF6350E}"/>
                </a:ext>
              </a:extLst>
            </p:cNvPr>
            <p:cNvCxnSpPr/>
            <p:nvPr/>
          </p:nvCxnSpPr>
          <p:spPr>
            <a:xfrm flipH="1">
              <a:off x="7030873" y="3864759"/>
              <a:ext cx="341194" cy="591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0C5C4A-6EE3-4339-B03E-F9C316881427}"/>
                </a:ext>
              </a:extLst>
            </p:cNvPr>
            <p:cNvSpPr txBox="1"/>
            <p:nvPr/>
          </p:nvSpPr>
          <p:spPr>
            <a:xfrm>
              <a:off x="7290007" y="3680092"/>
              <a:ext cx="1665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Dicrotic notch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1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8DD7-343A-44CD-8F1B-9149A686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Wave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13194-4048-40E1-9593-B9B089D4D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282872"/>
            <a:ext cx="8857592" cy="424732"/>
          </a:xfrm>
        </p:spPr>
        <p:txBody>
          <a:bodyPr/>
          <a:lstStyle/>
          <a:p>
            <a:r>
              <a:rPr lang="en-US" dirty="0"/>
              <a:t>Larsen PD et al. Int J Clin </a:t>
            </a:r>
            <a:r>
              <a:rPr lang="en-US" dirty="0" err="1"/>
              <a:t>Monit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. 1997;14(2):89-95.</a:t>
            </a:r>
          </a:p>
          <a:p>
            <a:r>
              <a:rPr lang="en-US" dirty="0" err="1"/>
              <a:t>Millasseau</a:t>
            </a:r>
            <a:r>
              <a:rPr lang="en-US" dirty="0"/>
              <a:t> SC et al. Hypertension. 2000 Dec;36(6):952-6.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A09CA-02B2-4BF4-8405-2D113EBAB22F}"/>
              </a:ext>
            </a:extLst>
          </p:cNvPr>
          <p:cNvSpPr txBox="1"/>
          <p:nvPr/>
        </p:nvSpPr>
        <p:spPr>
          <a:xfrm>
            <a:off x="143204" y="1004415"/>
            <a:ext cx="7528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Analysis of Frequency (time domain, power spectrum)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F80546-19E5-4417-9111-FD71F2361FAE}"/>
              </a:ext>
            </a:extLst>
          </p:cNvPr>
          <p:cNvGrpSpPr>
            <a:grpSpLocks noChangeAspect="1"/>
          </p:cNvGrpSpPr>
          <p:nvPr/>
        </p:nvGrpSpPr>
        <p:grpSpPr>
          <a:xfrm>
            <a:off x="538427" y="1404525"/>
            <a:ext cx="6949645" cy="1628410"/>
            <a:chOff x="538427" y="1831392"/>
            <a:chExt cx="8067146" cy="18902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F0CA88-F130-42BA-A5DE-88CF9B7C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427" y="1842544"/>
              <a:ext cx="2930380" cy="18679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1D85D7-74A0-42F3-880E-8DC27159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2500" y="1831392"/>
              <a:ext cx="4923073" cy="189025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82362A9-FE08-4E92-B324-8E7CE124D3B8}"/>
              </a:ext>
            </a:extLst>
          </p:cNvPr>
          <p:cNvSpPr txBox="1"/>
          <p:nvPr/>
        </p:nvSpPr>
        <p:spPr>
          <a:xfrm>
            <a:off x="538427" y="3023328"/>
            <a:ext cx="8462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differences between the AC or DC signals or between the finger and the earlobe sites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0BF0B-CD90-40E1-AE2D-384C4028AEB2}"/>
              </a:ext>
            </a:extLst>
          </p:cNvPr>
          <p:cNvSpPr txBox="1"/>
          <p:nvPr/>
        </p:nvSpPr>
        <p:spPr>
          <a:xfrm>
            <a:off x="143204" y="3349578"/>
            <a:ext cx="678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Systems identification and transfer function modelling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pressure pulse from PPG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vs. measured pressure pulses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4A237C-9177-4098-BB6E-FF9A4A362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6"/>
          <a:stretch/>
        </p:blipFill>
        <p:spPr>
          <a:xfrm>
            <a:off x="538427" y="4687072"/>
            <a:ext cx="2027352" cy="960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24991-C36F-4D62-9771-AE473B46B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62"/>
          <a:stretch/>
        </p:blipFill>
        <p:spPr>
          <a:xfrm>
            <a:off x="2964306" y="4099348"/>
            <a:ext cx="1404788" cy="2127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08CB9E-0019-4ED3-AB76-9B7DB25884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/>
          <a:stretch/>
        </p:blipFill>
        <p:spPr>
          <a:xfrm>
            <a:off x="5773882" y="4640904"/>
            <a:ext cx="1156376" cy="104422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B4684A-1888-46B1-90B2-9ECABE4D8E0E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2565779" y="5163018"/>
            <a:ext cx="398527" cy="42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DC0FB0-6CDD-48BD-9BFB-6DC9ACEF5182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4369094" y="5163018"/>
            <a:ext cx="14047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3AE08CA-00BF-4268-B63C-C756309583BB}"/>
              </a:ext>
            </a:extLst>
          </p:cNvPr>
          <p:cNvSpPr txBox="1"/>
          <p:nvPr/>
        </p:nvSpPr>
        <p:spPr>
          <a:xfrm>
            <a:off x="4369094" y="4923920"/>
            <a:ext cx="1404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Fourier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fx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(general transfer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0F549C-E86D-4992-B2F3-04BAFA8B46CD}"/>
              </a:ext>
            </a:extLst>
          </p:cNvPr>
          <p:cNvSpPr txBox="1"/>
          <p:nvPr/>
        </p:nvSpPr>
        <p:spPr>
          <a:xfrm>
            <a:off x="6603241" y="4704582"/>
            <a:ext cx="23314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Predicted P wave from DVP wave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6D1454-4B21-440D-8BB0-09F749E325E7}"/>
              </a:ext>
            </a:extLst>
          </p:cNvPr>
          <p:cNvSpPr txBox="1"/>
          <p:nvPr/>
        </p:nvSpPr>
        <p:spPr>
          <a:xfrm>
            <a:off x="6603241" y="4546432"/>
            <a:ext cx="19611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Measured P wave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AF9EC3-5B30-4A97-856E-FE79B242E2EC}"/>
              </a:ext>
            </a:extLst>
          </p:cNvPr>
          <p:cNvCxnSpPr/>
          <p:nvPr/>
        </p:nvCxnSpPr>
        <p:spPr>
          <a:xfrm>
            <a:off x="6314827" y="4670107"/>
            <a:ext cx="23201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DED3D6-B4E0-417F-B598-D8F9C04CBDC9}"/>
              </a:ext>
            </a:extLst>
          </p:cNvPr>
          <p:cNvCxnSpPr/>
          <p:nvPr/>
        </p:nvCxnSpPr>
        <p:spPr>
          <a:xfrm>
            <a:off x="6314827" y="4835387"/>
            <a:ext cx="232012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5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8EAA-3099-4D45-9E95-A853557B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Wave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39508-A781-4D8A-B939-648E3BB2E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04" y="6449072"/>
            <a:ext cx="8857592" cy="258532"/>
          </a:xfrm>
        </p:spPr>
        <p:txBody>
          <a:bodyPr/>
          <a:lstStyle/>
          <a:p>
            <a:r>
              <a:rPr lang="en-US" dirty="0"/>
              <a:t>Allen J et al. </a:t>
            </a:r>
            <a:r>
              <a:rPr lang="en-US" dirty="0" err="1"/>
              <a:t>Physiol</a:t>
            </a:r>
            <a:r>
              <a:rPr lang="en-US" dirty="0"/>
              <a:t> Meas. 1999 Aug;20(3):287-301.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068F0-B241-4820-AED6-CB00F6AE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13" y="139603"/>
            <a:ext cx="1820615" cy="5665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1C868-A320-40D2-A96B-6F8AD0E78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04" y="2256135"/>
            <a:ext cx="6157059" cy="3941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5A33C6-15C8-4F80-8EAE-95146AC32F4F}"/>
              </a:ext>
            </a:extLst>
          </p:cNvPr>
          <p:cNvSpPr txBox="1"/>
          <p:nvPr/>
        </p:nvSpPr>
        <p:spPr>
          <a:xfrm>
            <a:off x="143204" y="1205642"/>
            <a:ext cx="6262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Artificial neural network analysis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PPG for the peripheral vascular system</a:t>
            </a:r>
            <a:r>
              <a:rPr lang="en-US" dirty="0"/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vs. simple linear algorithm)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B543C-F618-4A89-898D-E78347599D0B}"/>
              </a:ext>
            </a:extLst>
          </p:cNvPr>
          <p:cNvSpPr txBox="1"/>
          <p:nvPr/>
        </p:nvSpPr>
        <p:spPr>
          <a:xfrm>
            <a:off x="49943" y="2256135"/>
            <a:ext cx="3243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Linear system identification 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DB0D6-15E0-43AC-998C-457F94E9144A}"/>
              </a:ext>
            </a:extLst>
          </p:cNvPr>
          <p:cNvSpPr txBox="1"/>
          <p:nvPr/>
        </p:nvSpPr>
        <p:spPr>
          <a:xfrm>
            <a:off x="49943" y="3986312"/>
            <a:ext cx="4003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Neural network system identification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1168938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KN_Arial맑은고딕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>
        <a:ln w="127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35E5A35D-7CA6-40B9-9B0F-E0040D1C2D1B}" vid="{0F326FEC-CB45-48CD-ADFF-CD47DF0B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3920</TotalTime>
  <Words>932</Words>
  <Application>Microsoft Office PowerPoint</Application>
  <PresentationFormat>On-screen Show (4:3)</PresentationFormat>
  <Paragraphs>138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Default Theme</vt:lpstr>
      <vt:lpstr>Basic Concept and Clinical Implication of PPG (Photoplethysmogram)</vt:lpstr>
      <vt:lpstr>To Detect Blood Volume Changes in the Microvascular Bed</vt:lpstr>
      <vt:lpstr>Pulsatile Wave : Interaction of light with tissue waveform</vt:lpstr>
      <vt:lpstr>The Wavelength of Optical Radiation</vt:lpstr>
      <vt:lpstr>Early and Recent History of PPG</vt:lpstr>
      <vt:lpstr>Body Sites for Measurement</vt:lpstr>
      <vt:lpstr>(AC) Pulse Wave Analysis</vt:lpstr>
      <vt:lpstr>Pulse Wave Analysis</vt:lpstr>
      <vt:lpstr>Pulse Wave Analysis</vt:lpstr>
      <vt:lpstr>Pulse Wave Analysis</vt:lpstr>
      <vt:lpstr>Clinical Applications : Blood Oxygen Saturation</vt:lpstr>
      <vt:lpstr>Clinical Applications : Heart Rate</vt:lpstr>
      <vt:lpstr>Arrhythmia Discrimination Using a Smart Phone</vt:lpstr>
      <vt:lpstr>AF Detection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 in Athletes</dc:title>
  <dc:creator>LEE</dc:creator>
  <cp:lastModifiedBy>KN LEE</cp:lastModifiedBy>
  <cp:revision>47</cp:revision>
  <dcterms:created xsi:type="dcterms:W3CDTF">2021-06-11T12:35:02Z</dcterms:created>
  <dcterms:modified xsi:type="dcterms:W3CDTF">2022-12-05T22:24:13Z</dcterms:modified>
</cp:coreProperties>
</file>